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8"/>
    <a:srgbClr val="66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E6A0A9-B573-5140-A289-4810B356DA68}" v="3" dt="2025-04-07T18:44:36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7" autoAdjust="0"/>
    <p:restoredTop sz="85616"/>
  </p:normalViewPr>
  <p:slideViewPr>
    <p:cSldViewPr snapToGrid="0">
      <p:cViewPr>
        <p:scale>
          <a:sx n="108" d="100"/>
          <a:sy n="108" d="100"/>
        </p:scale>
        <p:origin x="21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min omeract.org" userId="8e8205e2-35b6-40d3-aba9-4a86f7defccc" providerId="ADAL" clId="{8CE6A0A9-B573-5140-A289-4810B356DA68}"/>
    <pc:docChg chg="modSld">
      <pc:chgData name="admin omeract.org" userId="8e8205e2-35b6-40d3-aba9-4a86f7defccc" providerId="ADAL" clId="{8CE6A0A9-B573-5140-A289-4810B356DA68}" dt="2025-04-07T18:47:08.830" v="164" actId="20577"/>
      <pc:docMkLst>
        <pc:docMk/>
      </pc:docMkLst>
      <pc:sldChg chg="modSp mod">
        <pc:chgData name="admin omeract.org" userId="8e8205e2-35b6-40d3-aba9-4a86f7defccc" providerId="ADAL" clId="{8CE6A0A9-B573-5140-A289-4810B356DA68}" dt="2025-04-07T18:47:08.830" v="164" actId="20577"/>
        <pc:sldMkLst>
          <pc:docMk/>
          <pc:sldMk cId="3660801996" sldId="257"/>
        </pc:sldMkLst>
        <pc:spChg chg="mod">
          <ac:chgData name="admin omeract.org" userId="8e8205e2-35b6-40d3-aba9-4a86f7defccc" providerId="ADAL" clId="{8CE6A0A9-B573-5140-A289-4810B356DA68}" dt="2025-04-07T18:44:36.491" v="51" actId="14100"/>
          <ac:spMkLst>
            <pc:docMk/>
            <pc:sldMk cId="3660801996" sldId="257"/>
            <ac:spMk id="3" creationId="{18DEE59A-7394-C4A9-3001-A4BF0099F9EA}"/>
          </ac:spMkLst>
        </pc:spChg>
        <pc:spChg chg="mod">
          <ac:chgData name="admin omeract.org" userId="8e8205e2-35b6-40d3-aba9-4a86f7defccc" providerId="ADAL" clId="{8CE6A0A9-B573-5140-A289-4810B356DA68}" dt="2025-04-07T18:47:08.830" v="164" actId="20577"/>
          <ac:spMkLst>
            <pc:docMk/>
            <pc:sldMk cId="3660801996" sldId="257"/>
            <ac:spMk id="4" creationId="{45557507-AC35-0B79-755C-61020DA50CC2}"/>
          </ac:spMkLst>
        </pc:spChg>
        <pc:spChg chg="mod">
          <ac:chgData name="admin omeract.org" userId="8e8205e2-35b6-40d3-aba9-4a86f7defccc" providerId="ADAL" clId="{8CE6A0A9-B573-5140-A289-4810B356DA68}" dt="2025-04-07T18:44:36.491" v="51" actId="14100"/>
          <ac:spMkLst>
            <pc:docMk/>
            <pc:sldMk cId="3660801996" sldId="257"/>
            <ac:spMk id="5" creationId="{4EE497C4-FBDF-BAFB-D413-6F4D690D39E3}"/>
          </ac:spMkLst>
        </pc:spChg>
        <pc:spChg chg="mod">
          <ac:chgData name="admin omeract.org" userId="8e8205e2-35b6-40d3-aba9-4a86f7defccc" providerId="ADAL" clId="{8CE6A0A9-B573-5140-A289-4810B356DA68}" dt="2025-04-07T18:46:39.029" v="155" actId="20577"/>
          <ac:spMkLst>
            <pc:docMk/>
            <pc:sldMk cId="3660801996" sldId="257"/>
            <ac:spMk id="6" creationId="{5560A8DE-0340-11B0-120A-DABEA118894B}"/>
          </ac:spMkLst>
        </pc:spChg>
        <pc:spChg chg="mod">
          <ac:chgData name="admin omeract.org" userId="8e8205e2-35b6-40d3-aba9-4a86f7defccc" providerId="ADAL" clId="{8CE6A0A9-B573-5140-A289-4810B356DA68}" dt="2025-04-07T18:44:36.491" v="51" actId="14100"/>
          <ac:spMkLst>
            <pc:docMk/>
            <pc:sldMk cId="3660801996" sldId="257"/>
            <ac:spMk id="13" creationId="{2C22AEBE-F356-0AFB-6270-594BE99E20C9}"/>
          </ac:spMkLst>
        </pc:spChg>
        <pc:spChg chg="mod">
          <ac:chgData name="admin omeract.org" userId="8e8205e2-35b6-40d3-aba9-4a86f7defccc" providerId="ADAL" clId="{8CE6A0A9-B573-5140-A289-4810B356DA68}" dt="2025-04-07T18:44:36.491" v="51" actId="14100"/>
          <ac:spMkLst>
            <pc:docMk/>
            <pc:sldMk cId="3660801996" sldId="257"/>
            <ac:spMk id="22" creationId="{F2BEBF6D-81C1-5D0A-BF7E-B9F2FA78815E}"/>
          </ac:spMkLst>
        </pc:spChg>
        <pc:spChg chg="mod">
          <ac:chgData name="admin omeract.org" userId="8e8205e2-35b6-40d3-aba9-4a86f7defccc" providerId="ADAL" clId="{8CE6A0A9-B573-5140-A289-4810B356DA68}" dt="2025-04-07T18:44:36.491" v="51" actId="14100"/>
          <ac:spMkLst>
            <pc:docMk/>
            <pc:sldMk cId="3660801996" sldId="257"/>
            <ac:spMk id="25" creationId="{A72637A2-C67F-C1FA-95A0-2937CF3A2C66}"/>
          </ac:spMkLst>
        </pc:spChg>
        <pc:spChg chg="mod">
          <ac:chgData name="admin omeract.org" userId="8e8205e2-35b6-40d3-aba9-4a86f7defccc" providerId="ADAL" clId="{8CE6A0A9-B573-5140-A289-4810B356DA68}" dt="2025-04-07T18:47:05.578" v="163" actId="20577"/>
          <ac:spMkLst>
            <pc:docMk/>
            <pc:sldMk cId="3660801996" sldId="257"/>
            <ac:spMk id="31" creationId="{F4DC1D5A-0243-0562-4463-16261E579268}"/>
          </ac:spMkLst>
        </pc:spChg>
        <pc:spChg chg="mod">
          <ac:chgData name="admin omeract.org" userId="8e8205e2-35b6-40d3-aba9-4a86f7defccc" providerId="ADAL" clId="{8CE6A0A9-B573-5140-A289-4810B356DA68}" dt="2025-04-07T18:46:22.853" v="146" actId="20577"/>
          <ac:spMkLst>
            <pc:docMk/>
            <pc:sldMk cId="3660801996" sldId="257"/>
            <ac:spMk id="32" creationId="{2E90646D-9570-4C77-8D09-3B30CDB133B4}"/>
          </ac:spMkLst>
        </pc:spChg>
        <pc:spChg chg="mod">
          <ac:chgData name="admin omeract.org" userId="8e8205e2-35b6-40d3-aba9-4a86f7defccc" providerId="ADAL" clId="{8CE6A0A9-B573-5140-A289-4810B356DA68}" dt="2025-04-07T18:46:30.510" v="147" actId="20577"/>
          <ac:spMkLst>
            <pc:docMk/>
            <pc:sldMk cId="3660801996" sldId="257"/>
            <ac:spMk id="37" creationId="{175E3819-0F40-15A2-3F64-4C3284754C64}"/>
          </ac:spMkLst>
        </pc:spChg>
        <pc:spChg chg="mod">
          <ac:chgData name="admin omeract.org" userId="8e8205e2-35b6-40d3-aba9-4a86f7defccc" providerId="ADAL" clId="{8CE6A0A9-B573-5140-A289-4810B356DA68}" dt="2025-04-07T18:44:36.491" v="51" actId="14100"/>
          <ac:spMkLst>
            <pc:docMk/>
            <pc:sldMk cId="3660801996" sldId="257"/>
            <ac:spMk id="50" creationId="{AB8FCA83-1DDB-D33B-CC9E-F9815C4E9F6E}"/>
          </ac:spMkLst>
        </pc:spChg>
        <pc:spChg chg="mod">
          <ac:chgData name="admin omeract.org" userId="8e8205e2-35b6-40d3-aba9-4a86f7defccc" providerId="ADAL" clId="{8CE6A0A9-B573-5140-A289-4810B356DA68}" dt="2025-04-07T18:44:36.491" v="51" actId="14100"/>
          <ac:spMkLst>
            <pc:docMk/>
            <pc:sldMk cId="3660801996" sldId="257"/>
            <ac:spMk id="134" creationId="{6DBE1B18-238A-8C16-B2AE-50C9787C56A7}"/>
          </ac:spMkLst>
        </pc:spChg>
        <pc:spChg chg="mod">
          <ac:chgData name="admin omeract.org" userId="8e8205e2-35b6-40d3-aba9-4a86f7defccc" providerId="ADAL" clId="{8CE6A0A9-B573-5140-A289-4810B356DA68}" dt="2025-04-07T18:44:36.491" v="51" actId="14100"/>
          <ac:spMkLst>
            <pc:docMk/>
            <pc:sldMk cId="3660801996" sldId="257"/>
            <ac:spMk id="161" creationId="{9FBDA879-06F5-3D39-57F5-5C9A007AEB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37AF4-9BD8-0B4B-B5E1-5D0BB62765AF}" type="datetimeFigureOut">
              <a:rPr lang="nl-NL" smtClean="0"/>
              <a:t>07-04-2025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EC3D2-5803-6C40-B651-6FAD9E59706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496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BEC3D2-5803-6C40-B651-6FAD9E59706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6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0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6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33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7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5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53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1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6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056CE-A66C-440E-9925-28BBE9C37715}" type="datetimeFigureOut">
              <a:rPr lang="en-US" smtClean="0"/>
              <a:t>4/7/25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38656-09AB-4C41-B817-8E696FF61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5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11136-024-03634-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6CA8DEF-3993-C87E-F5A2-D89A79BA0764}"/>
              </a:ext>
            </a:extLst>
          </p:cNvPr>
          <p:cNvGrpSpPr/>
          <p:nvPr/>
        </p:nvGrpSpPr>
        <p:grpSpPr>
          <a:xfrm>
            <a:off x="186461" y="140459"/>
            <a:ext cx="9591264" cy="6239076"/>
            <a:chOff x="146454" y="92031"/>
            <a:chExt cx="9591264" cy="6239076"/>
          </a:xfrm>
        </p:grpSpPr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45557507-AC35-0B79-755C-61020DA50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175" y="3315126"/>
              <a:ext cx="2029992" cy="1100757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36000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xcluded</a:t>
              </a:r>
              <a:r>
                <a:rPr kumimoji="0" lang="en-NL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because of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***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08125" algn="r"/>
                </a:tabLst>
              </a:pPr>
              <a:r>
                <a:rPr kumimoji="0" lang="en-AU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11">
              <a:extLst>
                <a:ext uri="{FF2B5EF4-FFF2-40B4-BE49-F238E27FC236}">
                  <a16:creationId xmlns:a16="http://schemas.microsoft.com/office/drawing/2014/main" id="{4EE497C4-FBDF-BAFB-D413-6F4D690D3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3661" y="3306889"/>
              <a:ext cx="2200257" cy="527050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74850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ssessed for eligibility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A0C20FF5-CE62-3EF1-ECD5-EB1C65507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543" y="758283"/>
              <a:ext cx="2200258" cy="782712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974850" algn="r"/>
                </a:tabLst>
              </a:pP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Records identified</a:t>
              </a:r>
              <a:r>
                <a:rPr kumimoji="0" lang="en-AU" altLang="en-US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*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44638" algn="r"/>
                </a:tabLst>
              </a:pP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Databases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44638" algn="r"/>
                </a:tabLst>
              </a:pP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Registers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13">
              <a:extLst>
                <a:ext uri="{FF2B5EF4-FFF2-40B4-BE49-F238E27FC236}">
                  <a16:creationId xmlns:a16="http://schemas.microsoft.com/office/drawing/2014/main" id="{E1261381-CA5B-608E-816D-EF4FB5FC2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626" y="4809883"/>
              <a:ext cx="2200258" cy="286220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974850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Study reports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included in review	###</a:t>
              </a:r>
            </a:p>
          </p:txBody>
        </p:sp>
        <p:sp>
          <p:nvSpPr>
            <p:cNvPr id="9" name="Rectangle 2">
              <a:extLst>
                <a:ext uri="{FF2B5EF4-FFF2-40B4-BE49-F238E27FC236}">
                  <a16:creationId xmlns:a16="http://schemas.microsoft.com/office/drawing/2014/main" id="{38AE29B4-4F61-70DA-BA89-C4C255248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175" y="758284"/>
              <a:ext cx="2032823" cy="782710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14513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Removed before screening	###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01775" algn="r"/>
                </a:tabLst>
              </a:pP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Duplicate 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01775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B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 automation tools   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01775" algn="r"/>
                </a:tabLst>
              </a:pP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Other reasons 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3">
              <a:extLst>
                <a:ext uri="{FF2B5EF4-FFF2-40B4-BE49-F238E27FC236}">
                  <a16:creationId xmlns:a16="http://schemas.microsoft.com/office/drawing/2014/main" id="{2A505234-449E-BD76-57C0-88CD88862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827" y="1997473"/>
              <a:ext cx="2200258" cy="300364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974850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Screened 	###</a:t>
              </a:r>
            </a:p>
          </p:txBody>
        </p:sp>
        <p:sp>
          <p:nvSpPr>
            <p:cNvPr id="12" name="Rectangle 4">
              <a:extLst>
                <a:ext uri="{FF2B5EF4-FFF2-40B4-BE49-F238E27FC236}">
                  <a16:creationId xmlns:a16="http://schemas.microsoft.com/office/drawing/2014/main" id="{8A4CEBA8-4D1E-7E27-0F2F-0554BDA3F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175" y="1994103"/>
              <a:ext cx="2029992" cy="301752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8963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xcluded** 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2C22AEBE-F356-0AFB-6270-594BE99E2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226" y="3307863"/>
              <a:ext cx="2200257" cy="301752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974850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ssessed for </a:t>
              </a: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eligibility 	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D0F14B8A-3827-6BEE-4D9C-8CAD5B5AB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175" y="2524428"/>
              <a:ext cx="2029990" cy="301752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8963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ot retrieved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FC07501C-80A4-2DDD-45EE-15C02BC1D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426" y="2529313"/>
              <a:ext cx="2195742" cy="301752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974850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Study reports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sought for </a:t>
              </a: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retrieval 	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#</a:t>
              </a: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9607646B-EAA8-67F2-071F-A97D4FF472BC}"/>
                </a:ext>
              </a:extLst>
            </p:cNvPr>
            <p:cNvCxnSpPr>
              <a:cxnSpLocks/>
              <a:stCxn id="7" idx="3"/>
              <a:endCxn id="9" idx="1"/>
            </p:cNvCxnSpPr>
            <p:nvPr/>
          </p:nvCxnSpPr>
          <p:spPr>
            <a:xfrm>
              <a:off x="2750801" y="1149639"/>
              <a:ext cx="208374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2EC1C503-2858-FD9E-1697-D17A97FFA287}"/>
                </a:ext>
              </a:extLst>
            </p:cNvPr>
            <p:cNvCxnSpPr>
              <a:cxnSpLocks/>
              <a:stCxn id="11" idx="3"/>
              <a:endCxn id="12" idx="1"/>
            </p:cNvCxnSpPr>
            <p:nvPr/>
          </p:nvCxnSpPr>
          <p:spPr>
            <a:xfrm flipV="1">
              <a:off x="2745085" y="2144979"/>
              <a:ext cx="214090" cy="267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17BF3FC-29D6-D0EC-72A4-C1F6CD1F38F6}"/>
                </a:ext>
              </a:extLst>
            </p:cNvPr>
            <p:cNvCxnSpPr>
              <a:cxnSpLocks/>
              <a:stCxn id="15" idx="3"/>
              <a:endCxn id="14" idx="1"/>
            </p:cNvCxnSpPr>
            <p:nvPr/>
          </p:nvCxnSpPr>
          <p:spPr>
            <a:xfrm flipV="1">
              <a:off x="2736168" y="2675304"/>
              <a:ext cx="223007" cy="4885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836975E0-45A7-6F3E-D7BA-27AF3E63DF99}"/>
                </a:ext>
              </a:extLst>
            </p:cNvPr>
            <p:cNvCxnSpPr>
              <a:cxnSpLocks/>
              <a:stCxn id="13" idx="3"/>
            </p:cNvCxnSpPr>
            <p:nvPr/>
          </p:nvCxnSpPr>
          <p:spPr>
            <a:xfrm>
              <a:off x="2740483" y="3458739"/>
              <a:ext cx="214590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7678736-E66C-C354-6838-5F630E63C3C7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7353918" y="3570414"/>
              <a:ext cx="206609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lowchart: Alternate Process 29">
              <a:extLst>
                <a:ext uri="{FF2B5EF4-FFF2-40B4-BE49-F238E27FC236}">
                  <a16:creationId xmlns:a16="http://schemas.microsoft.com/office/drawing/2014/main" id="{F2BEBF6D-81C1-5D0A-BF7E-B9F2FA788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544" y="92031"/>
              <a:ext cx="4438622" cy="263525"/>
            </a:xfrm>
            <a:prstGeom prst="flowChartAlternateProcess">
              <a:avLst/>
            </a:prstGeom>
            <a:solidFill>
              <a:srgbClr val="6666CC">
                <a:alpha val="50196"/>
              </a:srgbClr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databases and registers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lowchart: Alternate Process 30">
              <a:extLst>
                <a:ext uri="{FF2B5EF4-FFF2-40B4-BE49-F238E27FC236}">
                  <a16:creationId xmlns:a16="http://schemas.microsoft.com/office/drawing/2014/main" id="{FC195837-27EE-3D90-16DE-3DD10D50C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9215" y="92031"/>
              <a:ext cx="4588503" cy="263525"/>
            </a:xfrm>
            <a:prstGeom prst="flowChartAlternateProcess">
              <a:avLst/>
            </a:prstGeom>
            <a:solidFill>
              <a:srgbClr val="6666CC">
                <a:alpha val="50196"/>
              </a:srgbClr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other methods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lowchart: Alternate Process 31">
              <a:extLst>
                <a:ext uri="{FF2B5EF4-FFF2-40B4-BE49-F238E27FC236}">
                  <a16:creationId xmlns:a16="http://schemas.microsoft.com/office/drawing/2014/main" id="{2592DA75-C2A9-8317-0521-DB5D3C230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4" y="430037"/>
              <a:ext cx="1085428" cy="263525"/>
            </a:xfrm>
            <a:prstGeom prst="flowChartAlternateProcess">
              <a:avLst/>
            </a:prstGeom>
            <a:solidFill>
              <a:srgbClr val="009AC8">
                <a:alpha val="50196"/>
              </a:srgbClr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Identification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lowchart: Alternate Process 32">
              <a:extLst>
                <a:ext uri="{FF2B5EF4-FFF2-40B4-BE49-F238E27FC236}">
                  <a16:creationId xmlns:a16="http://schemas.microsoft.com/office/drawing/2014/main" id="{A72637A2-C67F-C1FA-95A0-2937CF3A2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4" y="1660508"/>
              <a:ext cx="1102483" cy="268653"/>
            </a:xfrm>
            <a:prstGeom prst="flowChartAlternateProcess">
              <a:avLst/>
            </a:prstGeom>
            <a:solidFill>
              <a:srgbClr val="009AC8">
                <a:alpha val="50196"/>
              </a:srgbClr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Screening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61775FF7-44E0-063E-CE5F-A3E1E27F5B1F}"/>
                </a:ext>
              </a:extLst>
            </p:cNvPr>
            <p:cNvCxnSpPr>
              <a:cxnSpLocks/>
              <a:stCxn id="7" idx="2"/>
              <a:endCxn id="11" idx="0"/>
            </p:cNvCxnSpPr>
            <p:nvPr/>
          </p:nvCxnSpPr>
          <p:spPr>
            <a:xfrm flipH="1">
              <a:off x="1644956" y="1540995"/>
              <a:ext cx="5716" cy="45647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23FAE934-F96C-9E66-BA5F-F7F677544BD6}"/>
                </a:ext>
              </a:extLst>
            </p:cNvPr>
            <p:cNvCxnSpPr>
              <a:cxnSpLocks/>
              <a:stCxn id="15" idx="2"/>
              <a:endCxn id="13" idx="0"/>
            </p:cNvCxnSpPr>
            <p:nvPr/>
          </p:nvCxnSpPr>
          <p:spPr>
            <a:xfrm>
              <a:off x="1638297" y="2831065"/>
              <a:ext cx="2058" cy="47679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2DA9476D-17D0-89A3-773C-EF6401024A68}"/>
                </a:ext>
              </a:extLst>
            </p:cNvPr>
            <p:cNvCxnSpPr>
              <a:cxnSpLocks/>
              <a:stCxn id="11" idx="2"/>
              <a:endCxn id="15" idx="0"/>
            </p:cNvCxnSpPr>
            <p:nvPr/>
          </p:nvCxnSpPr>
          <p:spPr>
            <a:xfrm flipH="1">
              <a:off x="1638297" y="2297837"/>
              <a:ext cx="6659" cy="23147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or: Elbow 28">
              <a:extLst>
                <a:ext uri="{FF2B5EF4-FFF2-40B4-BE49-F238E27FC236}">
                  <a16:creationId xmlns:a16="http://schemas.microsoft.com/office/drawing/2014/main" id="{AA249F6D-9B2F-E287-4715-C579FC4CCFBC}"/>
                </a:ext>
              </a:extLst>
            </p:cNvPr>
            <p:cNvCxnSpPr>
              <a:cxnSpLocks/>
              <a:stCxn id="5" idx="2"/>
              <a:endCxn id="8" idx="3"/>
            </p:cNvCxnSpPr>
            <p:nvPr/>
          </p:nvCxnSpPr>
          <p:spPr>
            <a:xfrm rot="5400000">
              <a:off x="3935310" y="2634513"/>
              <a:ext cx="1119054" cy="3517906"/>
            </a:xfrm>
            <a:prstGeom prst="bentConnector2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6DF0CA1-32DD-A6B4-E389-329EF6CF74F5}"/>
                </a:ext>
              </a:extLst>
            </p:cNvPr>
            <p:cNvCxnSpPr>
              <a:cxnSpLocks/>
              <a:stCxn id="13" idx="2"/>
              <a:endCxn id="8" idx="0"/>
            </p:cNvCxnSpPr>
            <p:nvPr/>
          </p:nvCxnSpPr>
          <p:spPr>
            <a:xfrm flipH="1">
              <a:off x="1635755" y="3609615"/>
              <a:ext cx="4600" cy="1200268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FA9F4C96-91AE-D728-AC2C-77EFE0E2A882}"/>
                </a:ext>
              </a:extLst>
            </p:cNvPr>
            <p:cNvCxnSpPr>
              <a:cxnSpLocks/>
              <a:stCxn id="134" idx="2"/>
              <a:endCxn id="5" idx="0"/>
            </p:cNvCxnSpPr>
            <p:nvPr/>
          </p:nvCxnSpPr>
          <p:spPr>
            <a:xfrm flipH="1">
              <a:off x="6253790" y="2823812"/>
              <a:ext cx="1" cy="483077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E0594AA-A999-59E6-9564-C0EC6768373E}"/>
                </a:ext>
              </a:extLst>
            </p:cNvPr>
            <p:cNvCxnSpPr>
              <a:cxnSpLocks/>
              <a:stCxn id="3" idx="2"/>
              <a:endCxn id="134" idx="0"/>
            </p:cNvCxnSpPr>
            <p:nvPr/>
          </p:nvCxnSpPr>
          <p:spPr>
            <a:xfrm>
              <a:off x="6250878" y="1537278"/>
              <a:ext cx="2913" cy="984782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52">
              <a:extLst>
                <a:ext uri="{FF2B5EF4-FFF2-40B4-BE49-F238E27FC236}">
                  <a16:creationId xmlns:a16="http://schemas.microsoft.com/office/drawing/2014/main" id="{175E3819-0F40-15A2-3F64-4C3284754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5693" y="5269364"/>
              <a:ext cx="6003910" cy="7848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*Consider, if feasible to do so, reporting the number of records identified from each database or register searched  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AU" altLang="zh-CN" sz="9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AU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(rather than the total number across all databases/registers).</a:t>
              </a:r>
              <a:endParaRPr kumimoji="0" lang="en-US" altLang="zh-CN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**If automation tools were used, indicate how many records were excluded by a human and how many were  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AU" altLang="zh-CN" sz="900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   </a:t>
              </a:r>
              <a:r>
                <a:rPr kumimoji="0" lang="en-AU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excluded by automation tools.</a:t>
              </a:r>
              <a:endParaRPr kumimoji="0" lang="en-US" altLang="zh-CN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zh-CN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***Change or add reasons of exclusion as applicable.</a:t>
              </a:r>
              <a:endParaRPr kumimoji="0" lang="en-US" altLang="zh-CN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Rectangle 8">
              <a:extLst>
                <a:ext uri="{FF2B5EF4-FFF2-40B4-BE49-F238E27FC236}">
                  <a16:creationId xmlns:a16="http://schemas.microsoft.com/office/drawing/2014/main" id="{6DBE1B18-238A-8C16-B2AE-50C9787C5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3662" y="2522060"/>
              <a:ext cx="2200257" cy="301752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74850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Study reports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sought for </a:t>
              </a: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retrieval 	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#</a:t>
              </a: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##</a:t>
              </a:r>
              <a:endParaRPr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Rectangle 6">
              <a:extLst>
                <a:ext uri="{FF2B5EF4-FFF2-40B4-BE49-F238E27FC236}">
                  <a16:creationId xmlns:a16="http://schemas.microsoft.com/office/drawing/2014/main" id="{9FBDA879-06F5-3D39-57F5-5C9A007AEB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1614" y="2522060"/>
              <a:ext cx="2029990" cy="301752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58963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ot retrieved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id="{F27579F8-9A36-BFC7-5622-167AB7E73AD5}"/>
                </a:ext>
              </a:extLst>
            </p:cNvPr>
            <p:cNvCxnSpPr>
              <a:cxnSpLocks/>
              <a:stCxn id="134" idx="3"/>
              <a:endCxn id="161" idx="1"/>
            </p:cNvCxnSpPr>
            <p:nvPr/>
          </p:nvCxnSpPr>
          <p:spPr>
            <a:xfrm>
              <a:off x="7353919" y="2672936"/>
              <a:ext cx="197695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Rectangle 1">
              <a:extLst>
                <a:ext uri="{FF2B5EF4-FFF2-40B4-BE49-F238E27FC236}">
                  <a16:creationId xmlns:a16="http://schemas.microsoft.com/office/drawing/2014/main" id="{18DEE59A-7394-C4A9-3001-A4BF0099F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9215" y="758284"/>
              <a:ext cx="2203326" cy="778994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974850" algn="r"/>
                </a:tabLst>
              </a:pP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Records identified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44638" algn="r"/>
                </a:tabLst>
              </a:pP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Websites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44638" algn="r"/>
                </a:tabLst>
              </a:pP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Organisations	###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44638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Citation searching 	###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44638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etc.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44638" algn="r"/>
                </a:tabLst>
              </a:pP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9">
              <a:extLst>
                <a:ext uri="{FF2B5EF4-FFF2-40B4-BE49-F238E27FC236}">
                  <a16:creationId xmlns:a16="http://schemas.microsoft.com/office/drawing/2014/main" id="{F4DC1D5A-0243-0562-4463-16261E5792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9763" y="3300257"/>
              <a:ext cx="2029992" cy="1104475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814513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xcluded</a:t>
              </a:r>
              <a:r>
                <a:rPr kumimoji="0" lang="en-NL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because of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***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508125" algn="r"/>
                </a:tabLst>
              </a:pP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13">
              <a:extLst>
                <a:ext uri="{FF2B5EF4-FFF2-40B4-BE49-F238E27FC236}">
                  <a16:creationId xmlns:a16="http://schemas.microsoft.com/office/drawing/2014/main" id="{2E90646D-9570-4C77-8D09-3B30CDB13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908" y="5151857"/>
              <a:ext cx="2287522" cy="1179250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974850" algn="r"/>
                </a:tabLst>
              </a:pP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OMIs included in review	###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600200" algn="l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Study reports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per Measurement Property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601788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Construct validity 	                     ###	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601788" algn="r"/>
                </a:tabLst>
              </a:pP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Inter-method reliability             	 ###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601788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Test- retest reliability                ###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601788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Longitudinal construct validit</a:t>
              </a: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 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	 ###</a:t>
              </a:r>
              <a:endParaRPr lang="en-AU" altLang="en-US" sz="9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601788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Clinical trial discrimination      </a:t>
              </a: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###	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6213" algn="l"/>
                  <a:tab pos="1601788" algn="r"/>
                </a:tabLst>
              </a:pPr>
              <a:r>
                <a:rPr lang="en-AU" altLang="en-US" sz="9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</a:t>
              </a:r>
              <a:r>
                <a:rPr kumimoji="0" lang="en-AU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Thresholds of meaning            ###	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Flowchart: Alternate Process 32">
              <a:extLst>
                <a:ext uri="{FF2B5EF4-FFF2-40B4-BE49-F238E27FC236}">
                  <a16:creationId xmlns:a16="http://schemas.microsoft.com/office/drawing/2014/main" id="{F53221FA-2DC3-4E85-C3B7-D496B2D20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4" y="2972634"/>
              <a:ext cx="1102483" cy="268653"/>
            </a:xfrm>
            <a:prstGeom prst="flowChartAlternateProcess">
              <a:avLst/>
            </a:prstGeom>
            <a:solidFill>
              <a:srgbClr val="009AC8">
                <a:alpha val="50196"/>
              </a:srgbClr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Assessment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lowchart: Alternate Process 32">
              <a:extLst>
                <a:ext uri="{FF2B5EF4-FFF2-40B4-BE49-F238E27FC236}">
                  <a16:creationId xmlns:a16="http://schemas.microsoft.com/office/drawing/2014/main" id="{AB8FCA83-1DDB-D33B-CC9E-F9815C4E9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4" y="4474327"/>
              <a:ext cx="1102483" cy="268653"/>
            </a:xfrm>
            <a:prstGeom prst="flowChartAlternateProcess">
              <a:avLst/>
            </a:prstGeom>
            <a:solidFill>
              <a:srgbClr val="009AC8">
                <a:alpha val="50196"/>
              </a:srgbClr>
            </a:solidFill>
            <a:ln w="127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Inclusion</a:t>
              </a:r>
              <a:endParaRPr kumimoji="0" lang="en-AU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Rectangle 52">
            <a:extLst>
              <a:ext uri="{FF2B5EF4-FFF2-40B4-BE49-F238E27FC236}">
                <a16:creationId xmlns:a16="http://schemas.microsoft.com/office/drawing/2014/main" id="{5560A8DE-0340-11B0-120A-DABEA1188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941" y="6446860"/>
            <a:ext cx="931282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Adapted From: </a:t>
            </a:r>
            <a:r>
              <a:rPr lang="en-US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Elsman EBM, Mokkink LB, Terwee CB, Beaton D, Gagnier JJ, Tricco AC, et al. Guideline for reporting systematic reviews of outcome measurement instruments (OMIs): PRISMA-COSMIN for OMIs 2024. 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Quality of Life Research </a:t>
            </a:r>
            <a:r>
              <a:rPr lang="en-US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(2024), </a:t>
            </a:r>
            <a:r>
              <a:rPr lang="en-US" sz="9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doi</a:t>
            </a:r>
            <a:r>
              <a:rPr lang="en-US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9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https://doi.org/10.1007/s11136-024-03634-y</a:t>
            </a:r>
            <a:r>
              <a:rPr lang="en-US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nl-NL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zh-CN" sz="7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80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ac3735d2-e064-47ee-9bcd-41d73843280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C9513A3EAE5148A1EDD20C07ADBCDC" ma:contentTypeVersion="18" ma:contentTypeDescription="Create a new document." ma:contentTypeScope="" ma:versionID="b360895ab2cf815f2e8fcd559a58318e">
  <xsd:schema xmlns:xsd="http://www.w3.org/2001/XMLSchema" xmlns:xs="http://www.w3.org/2001/XMLSchema" xmlns:p="http://schemas.microsoft.com/office/2006/metadata/properties" xmlns:ns1="http://schemas.microsoft.com/sharepoint/v3" xmlns:ns3="33b6f221-48b2-408e-81b5-dc9f8dff52be" xmlns:ns4="ac3735d2-e064-47ee-9bcd-41d738432802" targetNamespace="http://schemas.microsoft.com/office/2006/metadata/properties" ma:root="true" ma:fieldsID="d5223b3d871445663c2101dad71a3e30" ns1:_="" ns3:_="" ns4:_="">
    <xsd:import namespace="http://schemas.microsoft.com/sharepoint/v3"/>
    <xsd:import namespace="33b6f221-48b2-408e-81b5-dc9f8dff52be"/>
    <xsd:import namespace="ac3735d2-e064-47ee-9bcd-41d73843280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1:_ip_UnifiedCompliancePolicyProperties" minOccurs="0"/>
                <xsd:element ref="ns1:_ip_UnifiedCompliancePolicyUIAction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9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0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b6f221-48b2-408e-81b5-dc9f8dff52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3735d2-e064-47ee-9bcd-41d7384328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ACF952-756C-4A0E-9E26-78DFA6011242}">
  <ds:schemaRefs>
    <ds:schemaRef ds:uri="33b6f221-48b2-408e-81b5-dc9f8dff52be"/>
    <ds:schemaRef ds:uri="http://schemas.microsoft.com/sharepoint/v3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ac3735d2-e064-47ee-9bcd-41d738432802"/>
  </ds:schemaRefs>
</ds:datastoreItem>
</file>

<file path=customXml/itemProps2.xml><?xml version="1.0" encoding="utf-8"?>
<ds:datastoreItem xmlns:ds="http://schemas.openxmlformats.org/officeDocument/2006/customXml" ds:itemID="{5862AF1A-E159-4ECA-83E9-F2FB401D35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D1ACA5-4D3D-4228-BF6D-2A5F1F8994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3b6f221-48b2-408e-81b5-dc9f8dff52be"/>
    <ds:schemaRef ds:uri="ac3735d2-e064-47ee-9bcd-41d7384328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189</TotalTime>
  <Words>301</Words>
  <Application>Microsoft Macintosh PowerPoint</Application>
  <PresentationFormat>A4 Paper (210x297 mm)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Ellen Elsman</dc:creator>
  <cp:lastModifiedBy>Shawna Grosskleg</cp:lastModifiedBy>
  <cp:revision>19</cp:revision>
  <dcterms:created xsi:type="dcterms:W3CDTF">2023-03-10T13:18:53Z</dcterms:created>
  <dcterms:modified xsi:type="dcterms:W3CDTF">2025-04-07T18:47:10Z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0x0101001AC9513A3EAE5148A1EDD20C07ADBCDC</vt:lpwstr>
  </property>
</Properties>
</file>