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38" r:id="rId2"/>
    <p:sldId id="33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38C"/>
    <a:srgbClr val="0182C6"/>
    <a:srgbClr val="429539"/>
    <a:srgbClr val="3C56EE"/>
    <a:srgbClr val="344BD0"/>
    <a:srgbClr val="4472C4"/>
    <a:srgbClr val="596A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37506E-7995-0F40-B147-E5231C8D6A08}" v="1" dt="2024-11-07T21:46:42.7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737"/>
    <p:restoredTop sz="94694"/>
  </p:normalViewPr>
  <p:slideViewPr>
    <p:cSldViewPr snapToGrid="0" snapToObjects="1">
      <p:cViewPr varScale="1">
        <p:scale>
          <a:sx n="85" d="100"/>
          <a:sy n="85" d="100"/>
        </p:scale>
        <p:origin x="200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05A3-A213-294C-BC5C-1C2B981D0F99}" type="datetimeFigureOut">
              <a:rPr lang="en-US" smtClean="0"/>
              <a:t>11/7/24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D6FB7-42B5-8E49-8152-0CE6E2CE5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72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73AEF3-1FDF-A6B6-83B0-AD80928F8A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D901D01-E485-F20C-DB48-5765481460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8BC3A75-1D03-9DB0-7B48-A8F13C89A9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819260-DE28-C922-F9C8-7918F11716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092B2-5122-4BEA-B82E-92F305F3E48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98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73AEF3-1FDF-A6B6-83B0-AD80928F8A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D901D01-E485-F20C-DB48-5765481460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8BC3A75-1D03-9DB0-7B48-A8F13C89A9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819260-DE28-C922-F9C8-7918F11716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092B2-5122-4BEA-B82E-92F305F3E48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275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1C5FF-5695-3548-856F-79CF053B8D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85D04C-C78D-C14B-BA7F-D0186B4F4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DA73C-9DF9-9541-BFBC-72EC38B0E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2A012-7742-4748-8E42-E16F171F6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AA291-7D49-574C-8A12-E821594F5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4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8EC5-0396-FF4C-BE91-502D1F7C7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E9341B-B5A7-9A44-9CFF-BA189B7DC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56B8F-E7FA-FD4D-B542-451ECAD5A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61D83-0619-DC44-901E-781C7EECC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466A5-9012-984F-9A09-440577A42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3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A79F1C-7B4C-1145-910D-64A3C2E57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981D5C-2F8A-E849-8086-E08C08647F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F0EBD-7F1F-9441-909A-FB11E421A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63C99-ACC7-4843-82C9-BB245F6D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9E4BE-F5C9-1E46-959E-B3C8F27F1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8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9C3AC-9977-6B4B-A611-8B6C31992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8F10C-8ECF-EE46-8344-E185E4087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2FA52-9E9D-604A-A613-337E2A28E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50DD3-887A-9841-958B-AF69B9745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960E7-CC32-434E-8970-600103BA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1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C4C8D-7D49-F142-9187-FE5EF627F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2C93A-1DFD-BD42-9827-01C9C1376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7B72E-3B59-C742-ABD1-B4D922AFD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84BFC-A82E-5C46-A0A9-C08413D26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58078-1E5F-994E-9819-B8E38638D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A5A8C-86A0-7840-9C40-2F907EA5C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C88B1-5425-294D-B368-21B70BF2E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69C282-7F48-BA49-A56C-45D9F3182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1C6B4-7FAA-6C4C-B01E-08A70DBCD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885FD6-3ED8-AD44-A1FE-8306C9058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D25C11-1078-4445-942D-0A2223583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70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D9EDE-BE52-AC43-BEBC-F49CB09AE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9F59C-E254-C04A-9CB9-622BA0095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39F9B5-2FC8-4F4E-BB35-51D8F2709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0A089C-8733-324C-BD8A-CAF2C99778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E15575-8CB4-FC42-86C7-F322D456BD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7CDD38-1459-6D4B-9F21-3DD74A399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11/7/24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B01638-EA48-9643-8DFC-20AFEDD4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2C8558-F9A0-494A-9E36-F0B319DB6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1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5AD5-B2A2-DB4F-9F18-A54DE86E6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60F469-8129-3141-8F92-B982D1812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13E19B-A951-FC42-B150-940688239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44A961-5537-6F4C-B6DB-46477A0CB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8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3E5136-E829-EB4A-90DC-804D3F3E4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11/7/24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FB20CD-BA42-674D-8E93-1AF1B2A02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7E4B4F-7087-0345-A0E0-9001F25A7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7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270B9-AB4D-E24E-AC3A-B9EB4B5FB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CA37B-6240-3148-B318-7F028985A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2460E0-8F47-A04F-AEA4-0956A1181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53DED-2781-BB4A-B874-71FA55F35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B1483-73D5-E942-8F58-E13BD2DF9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5721E4-DA0D-7342-A126-109FED0FF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5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2BA03-2853-5D4F-BC28-47F3C95C7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F536B7-9DCB-B241-AE1E-822AAD7AE8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199E37-B169-1A45-9224-D6CAA6CC63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FC1F5-2430-C240-B9B4-AE2C1ECA5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EC0-A503-9C4A-B9E6-A77F89907684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BC97ED-A085-3E44-8BAD-D39E257C8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2A10B-59D3-9549-A751-82886A46B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1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B1FD0-58FD-544A-B432-CC1BB1BD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949A26-2A20-684F-9572-9BBBFC111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F34B7-3A66-E24D-B6DF-2C5220D8B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35EC0-A503-9C4A-B9E6-A77F89907684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F625D-3798-FF41-A3FF-086F95C59D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64FB7-4F2C-7B49-BCB5-1C96A1AB91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653F-4A1C-5B47-8647-65BFF7819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43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28539F-6646-C8AE-D253-E9EAEE0BD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CE7FECE-C263-4C84-5A76-09B405E3DD12}"/>
              </a:ext>
            </a:extLst>
          </p:cNvPr>
          <p:cNvSpPr/>
          <p:nvPr/>
        </p:nvSpPr>
        <p:spPr>
          <a:xfrm>
            <a:off x="128008" y="1695539"/>
            <a:ext cx="4498768" cy="4821757"/>
          </a:xfrm>
          <a:prstGeom prst="ellipse">
            <a:avLst/>
          </a:prstGeom>
          <a:solidFill>
            <a:srgbClr val="2533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81E07A8-76A5-5B74-E6AE-E138531DC10B}"/>
              </a:ext>
            </a:extLst>
          </p:cNvPr>
          <p:cNvSpPr/>
          <p:nvPr/>
        </p:nvSpPr>
        <p:spPr>
          <a:xfrm>
            <a:off x="707789" y="2862943"/>
            <a:ext cx="3689047" cy="3654353"/>
          </a:xfrm>
          <a:prstGeom prst="ellipse">
            <a:avLst/>
          </a:prstGeom>
          <a:solidFill>
            <a:srgbClr val="0182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8A40BB0-DD80-B927-2C97-9DB1AE61B72E}"/>
              </a:ext>
            </a:extLst>
          </p:cNvPr>
          <p:cNvSpPr/>
          <p:nvPr/>
        </p:nvSpPr>
        <p:spPr>
          <a:xfrm>
            <a:off x="1328886" y="4267199"/>
            <a:ext cx="2623008" cy="2250097"/>
          </a:xfrm>
          <a:prstGeom prst="ellipse">
            <a:avLst/>
          </a:prstGeom>
          <a:solidFill>
            <a:srgbClr val="4295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943D16-4C22-7122-CD9B-690A8DA62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" y="338666"/>
            <a:ext cx="11914909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The OMERACT Onion for Domains</a:t>
            </a:r>
            <a:endParaRPr lang="en-US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AD6A91-FB51-6240-0D85-C2A47A839617}"/>
              </a:ext>
            </a:extLst>
          </p:cNvPr>
          <p:cNvSpPr txBox="1"/>
          <p:nvPr/>
        </p:nvSpPr>
        <p:spPr>
          <a:xfrm>
            <a:off x="7487873" y="1628699"/>
            <a:ext cx="16764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  <a:endParaRPr lang="en-US" sz="2000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B9ABFE-9DFB-C470-9DF6-3085EB4495AB}"/>
              </a:ext>
            </a:extLst>
          </p:cNvPr>
          <p:cNvSpPr txBox="1"/>
          <p:nvPr/>
        </p:nvSpPr>
        <p:spPr>
          <a:xfrm>
            <a:off x="7521087" y="2951953"/>
            <a:ext cx="16764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  <a:endParaRPr lang="en-US" sz="2000" dirty="0"/>
          </a:p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0732AFB-4A92-77A7-7962-4C13D95D0155}"/>
              </a:ext>
            </a:extLst>
          </p:cNvPr>
          <p:cNvSpPr txBox="1"/>
          <p:nvPr/>
        </p:nvSpPr>
        <p:spPr>
          <a:xfrm>
            <a:off x="7503376" y="4121504"/>
            <a:ext cx="19233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00088D-8D52-1EC2-1516-102369026CA1}"/>
              </a:ext>
            </a:extLst>
          </p:cNvPr>
          <p:cNvSpPr txBox="1"/>
          <p:nvPr/>
        </p:nvSpPr>
        <p:spPr>
          <a:xfrm>
            <a:off x="7518125" y="4863843"/>
            <a:ext cx="19233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EACC524-7E05-8F3F-61FD-4A0684FB7D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264333"/>
              </p:ext>
            </p:extLst>
          </p:nvPr>
        </p:nvGraphicFramePr>
        <p:xfrm>
          <a:off x="2394857" y="1695539"/>
          <a:ext cx="9300957" cy="48217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1800">
                  <a:extLst>
                    <a:ext uri="{9D8B030D-6E8A-4147-A177-3AD203B41FA5}">
                      <a16:colId xmlns:a16="http://schemas.microsoft.com/office/drawing/2014/main" val="186550953"/>
                    </a:ext>
                  </a:extLst>
                </a:gridCol>
                <a:gridCol w="5179157">
                  <a:extLst>
                    <a:ext uri="{9D8B030D-6E8A-4147-A177-3AD203B41FA5}">
                      <a16:colId xmlns:a16="http://schemas.microsoft.com/office/drawing/2014/main" val="3294338606"/>
                    </a:ext>
                  </a:extLst>
                </a:gridCol>
              </a:tblGrid>
              <a:tr h="1035889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Domains for future consideration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Important to only one collaborator group or domains needing more research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656114"/>
                  </a:ext>
                </a:extLst>
              </a:tr>
              <a:tr h="1398090">
                <a:tc>
                  <a:txBody>
                    <a:bodyPr/>
                    <a:lstStyle/>
                    <a:p>
                      <a:pPr marL="0" marR="0" lvl="0" indent="0" algn="ct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Circumstance-dependent </a:t>
                      </a:r>
                    </a:p>
                    <a:p>
                      <a:pPr marL="0" marR="0" lvl="0" indent="0" algn="ct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Core Domains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CA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Should be measured in all clinical trials when specific circumstances are present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521721"/>
                  </a:ext>
                </a:extLst>
              </a:tr>
              <a:tr h="2234948">
                <a:tc>
                  <a:txBody>
                    <a:bodyPr/>
                    <a:lstStyle/>
                    <a:p>
                      <a:pPr marL="0" marR="0" lvl="0" indent="0" algn="ct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Core Domains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Should be Measured in all Clinical Trials or Longitudinal Observational Studies, covering the OMERACT Core Areas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30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384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28539F-6646-C8AE-D253-E9EAEE0BD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CE7FECE-C263-4C84-5A76-09B405E3DD12}"/>
              </a:ext>
            </a:extLst>
          </p:cNvPr>
          <p:cNvSpPr/>
          <p:nvPr/>
        </p:nvSpPr>
        <p:spPr>
          <a:xfrm>
            <a:off x="128008" y="1695539"/>
            <a:ext cx="4498768" cy="4821757"/>
          </a:xfrm>
          <a:prstGeom prst="ellipse">
            <a:avLst/>
          </a:prstGeom>
          <a:solidFill>
            <a:srgbClr val="2533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81E07A8-76A5-5B74-E6AE-E138531DC10B}"/>
              </a:ext>
            </a:extLst>
          </p:cNvPr>
          <p:cNvSpPr/>
          <p:nvPr/>
        </p:nvSpPr>
        <p:spPr>
          <a:xfrm>
            <a:off x="707789" y="2862943"/>
            <a:ext cx="3689047" cy="3654353"/>
          </a:xfrm>
          <a:prstGeom prst="ellipse">
            <a:avLst/>
          </a:prstGeom>
          <a:solidFill>
            <a:srgbClr val="0182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8A40BB0-DD80-B927-2C97-9DB1AE61B72E}"/>
              </a:ext>
            </a:extLst>
          </p:cNvPr>
          <p:cNvSpPr/>
          <p:nvPr/>
        </p:nvSpPr>
        <p:spPr>
          <a:xfrm>
            <a:off x="1328886" y="4267199"/>
            <a:ext cx="2623008" cy="2250097"/>
          </a:xfrm>
          <a:prstGeom prst="ellipse">
            <a:avLst/>
          </a:prstGeom>
          <a:solidFill>
            <a:srgbClr val="4295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943D16-4C22-7122-CD9B-690A8DA62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" y="338666"/>
            <a:ext cx="11914909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The OMERACT Onion for Domains</a:t>
            </a:r>
            <a:endParaRPr lang="en-US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AD6A91-FB51-6240-0D85-C2A47A839617}"/>
              </a:ext>
            </a:extLst>
          </p:cNvPr>
          <p:cNvSpPr txBox="1"/>
          <p:nvPr/>
        </p:nvSpPr>
        <p:spPr>
          <a:xfrm>
            <a:off x="7487873" y="1628699"/>
            <a:ext cx="16764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  <a:endParaRPr lang="en-US" sz="2000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B9ABFE-9DFB-C470-9DF6-3085EB4495AB}"/>
              </a:ext>
            </a:extLst>
          </p:cNvPr>
          <p:cNvSpPr txBox="1"/>
          <p:nvPr/>
        </p:nvSpPr>
        <p:spPr>
          <a:xfrm>
            <a:off x="7521087" y="2951953"/>
            <a:ext cx="16764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  <a:endParaRPr lang="en-US" sz="2000" dirty="0"/>
          </a:p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0732AFB-4A92-77A7-7962-4C13D95D0155}"/>
              </a:ext>
            </a:extLst>
          </p:cNvPr>
          <p:cNvSpPr txBox="1"/>
          <p:nvPr/>
        </p:nvSpPr>
        <p:spPr>
          <a:xfrm>
            <a:off x="7503376" y="4121504"/>
            <a:ext cx="19233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00088D-8D52-1EC2-1516-102369026CA1}"/>
              </a:ext>
            </a:extLst>
          </p:cNvPr>
          <p:cNvSpPr txBox="1"/>
          <p:nvPr/>
        </p:nvSpPr>
        <p:spPr>
          <a:xfrm>
            <a:off x="7518125" y="4863843"/>
            <a:ext cx="19233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Domain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EACC524-7E05-8F3F-61FD-4A0684FB7D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519773"/>
              </p:ext>
            </p:extLst>
          </p:nvPr>
        </p:nvGraphicFramePr>
        <p:xfrm>
          <a:off x="2394857" y="1695539"/>
          <a:ext cx="9300957" cy="48217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1800">
                  <a:extLst>
                    <a:ext uri="{9D8B030D-6E8A-4147-A177-3AD203B41FA5}">
                      <a16:colId xmlns:a16="http://schemas.microsoft.com/office/drawing/2014/main" val="186550953"/>
                    </a:ext>
                  </a:extLst>
                </a:gridCol>
                <a:gridCol w="5179157">
                  <a:extLst>
                    <a:ext uri="{9D8B030D-6E8A-4147-A177-3AD203B41FA5}">
                      <a16:colId xmlns:a16="http://schemas.microsoft.com/office/drawing/2014/main" val="3294338606"/>
                    </a:ext>
                  </a:extLst>
                </a:gridCol>
              </a:tblGrid>
              <a:tr h="1167602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Domains for future consideration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656114"/>
                  </a:ext>
                </a:extLst>
              </a:tr>
              <a:tr h="1450709">
                <a:tc>
                  <a:txBody>
                    <a:bodyPr/>
                    <a:lstStyle/>
                    <a:p>
                      <a:pPr marL="0" marR="0" lvl="0" indent="0" algn="ct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Circumstance-dependent </a:t>
                      </a:r>
                    </a:p>
                    <a:p>
                      <a:pPr marL="0" marR="0" lvl="0" indent="0" algn="ct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</a:rPr>
                        <a:t>Core Domains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521721"/>
                  </a:ext>
                </a:extLst>
              </a:tr>
              <a:tr h="2203446">
                <a:tc>
                  <a:txBody>
                    <a:bodyPr/>
                    <a:lstStyle/>
                    <a:p>
                      <a:pPr marL="0" marR="0" lvl="0" indent="0" algn="ct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Core Domains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30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422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8980</TotalTime>
  <Words>102</Words>
  <Application>Microsoft Macintosh PowerPoint</Application>
  <PresentationFormat>Widescreen</PresentationFormat>
  <Paragraphs>47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The OMERACT Onion for Domains</vt:lpstr>
      <vt:lpstr>The OMERACT Onion for Domains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 omeract.org</dc:creator>
  <cp:lastModifiedBy>Shawna Grosskleg</cp:lastModifiedBy>
  <cp:revision>37</cp:revision>
  <dcterms:created xsi:type="dcterms:W3CDTF">2019-11-02T14:07:56Z</dcterms:created>
  <dcterms:modified xsi:type="dcterms:W3CDTF">2024-11-07T21:49:35Z</dcterms:modified>
</cp:coreProperties>
</file>